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5/18/2020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1F94DC1C-47D1-41D7-8B1B-9A036D6140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811383CE-CE86-4E1C-B289-798EB9E6E0E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itle 1">
            <a:extLst>
              <a:ext uri="{FF2B5EF4-FFF2-40B4-BE49-F238E27FC236}">
                <a16:creationId xmlns:a16="http://schemas.microsoft.com/office/drawing/2014/main" xmlns="" id="{D48B5255-ED22-B94C-90D3-527DFE029400}"/>
              </a:ext>
            </a:extLst>
          </p:cNvPr>
          <p:cNvSpPr>
            <a:spLocks noGrp="1"/>
          </p:cNvSpPr>
          <p:nvPr>
            <p:ph type="ctrTitle"/>
          </p:nvPr>
        </p:nvSpPr>
        <p:spPr>
          <a:xfrm>
            <a:off x="486876" y="2032000"/>
            <a:ext cx="4513792" cy="2819398"/>
          </a:xfrm>
        </p:spPr>
        <p:txBody>
          <a:bodyPr>
            <a:normAutofit/>
          </a:bodyPr>
          <a:lstStyle/>
          <a:p>
            <a:r>
              <a:rPr lang="en-GB">
                <a:solidFill>
                  <a:srgbClr val="FFFFFF"/>
                </a:solidFill>
              </a:rPr>
              <a:t>Hello new s1’s!!</a:t>
            </a:r>
            <a:endParaRPr lang="en-US">
              <a:solidFill>
                <a:srgbClr val="FFFFFF"/>
              </a:solidFill>
            </a:endParaRPr>
          </a:p>
        </p:txBody>
      </p:sp>
      <p:sp>
        <p:nvSpPr>
          <p:cNvPr id="3" name="Subtitle 2">
            <a:extLst>
              <a:ext uri="{FF2B5EF4-FFF2-40B4-BE49-F238E27FC236}">
                <a16:creationId xmlns:a16="http://schemas.microsoft.com/office/drawing/2014/main" xmlns="" id="{06258465-E400-7146-AFB8-3430D22BBAE5}"/>
              </a:ext>
            </a:extLst>
          </p:cNvPr>
          <p:cNvSpPr>
            <a:spLocks noGrp="1"/>
          </p:cNvSpPr>
          <p:nvPr>
            <p:ph type="subTitle" idx="1"/>
          </p:nvPr>
        </p:nvSpPr>
        <p:spPr>
          <a:xfrm>
            <a:off x="486876" y="4851399"/>
            <a:ext cx="4513792" cy="914401"/>
          </a:xfrm>
        </p:spPr>
        <p:txBody>
          <a:bodyPr>
            <a:normAutofit/>
          </a:bodyPr>
          <a:lstStyle/>
          <a:p>
            <a:r>
              <a:rPr lang="en-GB" dirty="0">
                <a:solidFill>
                  <a:srgbClr val="FFFFFF"/>
                </a:solidFill>
              </a:rPr>
              <a:t>By </a:t>
            </a:r>
            <a:r>
              <a:rPr lang="en-GB" dirty="0" smtClean="0">
                <a:solidFill>
                  <a:srgbClr val="FFFFFF"/>
                </a:solidFill>
              </a:rPr>
              <a:t>“</a:t>
            </a:r>
            <a:r>
              <a:rPr lang="en-GB" dirty="0" smtClean="0">
                <a:solidFill>
                  <a:srgbClr val="FFFFFF"/>
                </a:solidFill>
              </a:rPr>
              <a:t>A S1 Springburn Academy pupil</a:t>
            </a:r>
            <a:r>
              <a:rPr lang="en-GB" dirty="0" smtClean="0">
                <a:solidFill>
                  <a:srgbClr val="FFFFFF"/>
                </a:solidFill>
              </a:rPr>
              <a:t>”</a:t>
            </a:r>
            <a:endParaRPr lang="en-US" dirty="0">
              <a:solidFill>
                <a:srgbClr val="FFFFFF"/>
              </a:solidFill>
            </a:endParaRPr>
          </a:p>
        </p:txBody>
      </p:sp>
      <p:sp useBgFill="1">
        <p:nvSpPr>
          <p:cNvPr id="15" name="Freeform 5">
            <a:extLst>
              <a:ext uri="{FF2B5EF4-FFF2-40B4-BE49-F238E27FC236}">
                <a16:creationId xmlns:a16="http://schemas.microsoft.com/office/drawing/2014/main" xmlns="" id="{AC12A592-C02D-46EF-8E1F-9335DB8D71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7" name="Freeform 14">
            <a:extLst>
              <a:ext uri="{FF2B5EF4-FFF2-40B4-BE49-F238E27FC236}">
                <a16:creationId xmlns:a16="http://schemas.microsoft.com/office/drawing/2014/main" xmlns="" id="{24005816-5BCA-4665-8A58-5580F8E9C8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BF07F359-8CA3-4854-91E7-EE60040205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20" name="Straight Connector 19">
              <a:extLst>
                <a:ext uri="{FF2B5EF4-FFF2-40B4-BE49-F238E27FC236}">
                  <a16:creationId xmlns:a16="http://schemas.microsoft.com/office/drawing/2014/main" xmlns="" id="{8A7FCE86-4904-4337-8D0A-3ABA73F609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A32C234-504D-411A-A62B-C1CFD8CE74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81593A9-FD94-454C-9225-478E907061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A3524A1-6DED-4D15-ADE5-F797DBCEC7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A8491CF-856E-4A54-84A5-45C558D41A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D63A388-BF18-4ABD-96E0-5946B1ABB1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9CF6D779-BD20-4058-AC29-AF4E2510C2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189C0F2-FCB0-4636-9B05-F9FCBB2020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74CB59A-0AC3-4235-A93D-73EE124669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2B6E97A3-E95A-4D79-A8F8-1945EA2634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F4ABF86-0905-4DE8-8F0B-D10D3D6F9C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FAAFEF7-DFA1-48C7-9E4E-FF7B1453C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ED828735-DFD9-4894-8461-77A2FB0C92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A6C2585-E93E-489D-8819-FCEE3CFF11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E57C1F25-FC5C-4082-B4F6-888F8E467E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F5DF4BDB-CA1D-4DA1-8D26-6BAEE0A21A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3315D2A0-DDA4-4A25-9CC7-7F90CCF0C4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75312B72-7E7D-4B0B-960E-7D7C9540EB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C48B42BB-3C0E-4546-957B-AB593E308C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437809D5-5F69-4BC6-A661-44B2A8A682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B269CB4C-8BB5-4F63-8961-7EB8FE56D4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D5E7B60C-3F52-49EA-99F5-BE42AF88DD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1C5E885C-0F0D-4E11-8B78-4CE951E269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BFA6E20-F564-4CA4-9150-FDD50B02CD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C3C02C6B-B913-486F-ACAE-432DE1F770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B6B5EE64-D401-45A4-82D4-85D4BF5C8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5F622D05-678C-405E-A74F-8D92A9C644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D8E01EF1-6517-49CC-9891-1BD6D0F49D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EC93E79A-63A6-4782-9D2C-BC50CD3B94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6C4B4DB-9B57-4C69-96EB-3E1910CEF4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9BBDCDA7-4ECB-42B1-8524-3D30023D6B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C7483057-DCDA-4BC6-8E99-7EAD94E878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5C35A56-0BFD-443F-8C2B-CA73A3BFE9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14A0AE5-3A88-4D5D-845C-5E906888C8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44D7BF13-EDB8-4740-A3C5-87E2E7C676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6DAB64F-4B49-434F-BFB6-0BEB41AFB6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93B5AD9A-BDA6-42CE-A1C0-C072103072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5FD67DCC-475F-4BED-A634-FCDD63176B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ED276E23-C86D-408D-821A-1E9A44CAEA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A879A029-D911-41C4-B218-E41871762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E9C7C9F5-65FB-4EF9-9AAD-F7E1FC14B8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6115B885-5742-431C-BA48-96FC1F6D22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6ACE37A6-0062-4B86-B4E6-18088040CD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A8679B4-56BA-43AB-A0A2-E2DA3E2053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80DE24D2-627B-4C47-A858-A572BCDBAC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B612A33E-5DE0-4E4D-9469-0BD0B3E0E7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91673515-5E42-490F-85A0-45658D81C6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6B048C17-3768-4DAF-A7AE-B2E7174970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BAA4E6AA-9D65-4EED-91CB-87A5762ED0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DB48B9EB-BBF2-48D7-A1D7-720D94506B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21492B79-7338-4309-8667-BB29A7BC7B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352FD87-EC9C-4EB5-9ACC-A152F78FC8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FF2CEA1F-EFA8-4353-B5F8-CCE27955A1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63E2723F-2530-4636-9A19-8F11B15662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4A9EE901-51C9-4292-BB45-5EDB8568A0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555407C2-7321-48CD-811F-92C71F701C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E5298A8A-2787-4153-BDA2-E939BFD514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C45057B3-3FAB-42ED-AF52-F00BB07FA5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DA3F09E9-F476-4352-90E3-6A15C74268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128F7C5C-CECC-45A8-8A1F-D679534D4C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FFFDFE9C-2017-4831-9F1B-6A03B58B10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01BC942F-09CF-4A51-85A5-E23E2D71C8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1456B520-137F-484D-A1B1-7DA5C3F823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9ECA29F0-381E-4770-97BF-54C4E5220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D43CCF9F-8F11-4676-82F3-DEE8A48C8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6FA620FD-6A45-4754-BF42-A9FA44966D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DC4D38F3-F3A2-42F4-8B57-DE978EC4AD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3C26D30E-A91E-4A5B-A419-0B9D79D57C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ADAB3EBC-722A-462E-AAAE-506E50038E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CBAABC17-832F-48CF-B0D7-0F7DE54607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E1FCA513-75D7-414B-BE8F-D780746A1A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F2EDEC73-B6F5-473F-934A-CEF57604A8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5B987884-C452-4492-A9F8-2770D3373B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9D978AF2-B7BB-4E05-81F1-1A5DBD1CB4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D7AD4D45-C3AB-458E-B826-0FACBD0DF3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A6E15555-6738-463C-B7DF-86429F2F96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AE487172-B4C3-4D13-A562-EF0BA3DD96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08E66297-1295-432A-AA84-7BB2341C19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6" name="Picture 6">
            <a:extLst>
              <a:ext uri="{FF2B5EF4-FFF2-40B4-BE49-F238E27FC236}">
                <a16:creationId xmlns:a16="http://schemas.microsoft.com/office/drawing/2014/main" xmlns="" id="{D63B5428-AE46-014A-8297-2DFD03455CD3}"/>
              </a:ext>
            </a:extLst>
          </p:cNvPr>
          <p:cNvPicPr>
            <a:picLocks noChangeAspect="1"/>
          </p:cNvPicPr>
          <p:nvPr/>
        </p:nvPicPr>
        <p:blipFill>
          <a:blip r:embed="rId3"/>
          <a:stretch>
            <a:fillRect/>
          </a:stretch>
        </p:blipFill>
        <p:spPr>
          <a:xfrm>
            <a:off x="6838714" y="2124187"/>
            <a:ext cx="4806363" cy="3479404"/>
          </a:xfrm>
          <a:prstGeom prst="rect">
            <a:avLst/>
          </a:prstGeom>
        </p:spPr>
      </p:pic>
    </p:spTree>
    <p:extLst>
      <p:ext uri="{BB962C8B-B14F-4D97-AF65-F5344CB8AC3E}">
        <p14:creationId xmlns:p14="http://schemas.microsoft.com/office/powerpoint/2010/main" val="4274119097"/>
      </p:ext>
    </p:extLst>
  </p:cSld>
  <p:clrMapOvr>
    <a:overrideClrMapping bg1="lt1" tx1="dk1" bg2="lt2" tx2="dk2" accent1="accent1" accent2="accent2" accent3="accent3" accent4="accent4" accent5="accent5" accent6="accent6" hlink="hlink" folHlink="folHlink"/>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18E3C3-1919-774C-9725-42E6AF2583BC}"/>
              </a:ext>
            </a:extLst>
          </p:cNvPr>
          <p:cNvSpPr>
            <a:spLocks noGrp="1"/>
          </p:cNvSpPr>
          <p:nvPr>
            <p:ph type="title"/>
          </p:nvPr>
        </p:nvSpPr>
        <p:spPr>
          <a:xfrm>
            <a:off x="825909" y="808055"/>
            <a:ext cx="3979205" cy="1453363"/>
          </a:xfrm>
        </p:spPr>
        <p:txBody>
          <a:bodyPr>
            <a:normAutofit/>
          </a:bodyPr>
          <a:lstStyle/>
          <a:p>
            <a:r>
              <a:rPr lang="en-GB" dirty="0"/>
              <a:t>School stuff</a:t>
            </a:r>
            <a:endParaRPr lang="en-US" dirty="0"/>
          </a:p>
        </p:txBody>
      </p:sp>
      <p:sp>
        <p:nvSpPr>
          <p:cNvPr id="3" name="Content Placeholder 2">
            <a:extLst>
              <a:ext uri="{FF2B5EF4-FFF2-40B4-BE49-F238E27FC236}">
                <a16:creationId xmlns:a16="http://schemas.microsoft.com/office/drawing/2014/main" xmlns="" id="{F54D0F58-125E-C141-9289-D93482233F5F}"/>
              </a:ext>
            </a:extLst>
          </p:cNvPr>
          <p:cNvSpPr>
            <a:spLocks noGrp="1"/>
          </p:cNvSpPr>
          <p:nvPr>
            <p:ph idx="1"/>
          </p:nvPr>
        </p:nvSpPr>
        <p:spPr>
          <a:xfrm>
            <a:off x="802178" y="2261420"/>
            <a:ext cx="4002936" cy="3637935"/>
          </a:xfrm>
        </p:spPr>
        <p:txBody>
          <a:bodyPr>
            <a:normAutofit/>
          </a:bodyPr>
          <a:lstStyle/>
          <a:p>
            <a:r>
              <a:rPr lang="en-GB" dirty="0"/>
              <a:t>First thing </a:t>
            </a:r>
            <a:r>
              <a:rPr lang="en-GB" dirty="0" smtClean="0"/>
              <a:t>you </a:t>
            </a:r>
            <a:r>
              <a:rPr lang="en-GB" dirty="0"/>
              <a:t>need </a:t>
            </a:r>
            <a:r>
              <a:rPr lang="en-GB" dirty="0" smtClean="0"/>
              <a:t>is school </a:t>
            </a:r>
            <a:r>
              <a:rPr lang="en-GB" dirty="0"/>
              <a:t>things like for example: a bag, pencils, rubber, </a:t>
            </a:r>
            <a:r>
              <a:rPr lang="en-GB" dirty="0" smtClean="0"/>
              <a:t>pens, </a:t>
            </a:r>
            <a:r>
              <a:rPr lang="en-GB" dirty="0"/>
              <a:t>note pad for some notes.</a:t>
            </a:r>
          </a:p>
          <a:p>
            <a:r>
              <a:rPr lang="en-GB" dirty="0"/>
              <a:t>So be prepared! </a:t>
            </a:r>
            <a:r>
              <a:rPr lang="en-GB" dirty="0" smtClean="0"/>
              <a:t>Be </a:t>
            </a:r>
            <a:r>
              <a:rPr lang="en-GB" dirty="0"/>
              <a:t>organised!</a:t>
            </a:r>
          </a:p>
        </p:txBody>
      </p:sp>
      <p:pic>
        <p:nvPicPr>
          <p:cNvPr id="4" name="Picture 4">
            <a:extLst>
              <a:ext uri="{FF2B5EF4-FFF2-40B4-BE49-F238E27FC236}">
                <a16:creationId xmlns:a16="http://schemas.microsoft.com/office/drawing/2014/main" xmlns="" id="{F55F4DD2-D5C5-EA4C-B486-71A4119E10A6}"/>
              </a:ext>
            </a:extLst>
          </p:cNvPr>
          <p:cNvPicPr>
            <a:picLocks noChangeAspect="1"/>
          </p:cNvPicPr>
          <p:nvPr/>
        </p:nvPicPr>
        <p:blipFill>
          <a:blip r:embed="rId3"/>
          <a:stretch>
            <a:fillRect/>
          </a:stretch>
        </p:blipFill>
        <p:spPr>
          <a:xfrm>
            <a:off x="5289752" y="841073"/>
            <a:ext cx="6095593" cy="501362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9087432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ACF01-23BA-9B48-871D-F7C281129E0F}"/>
              </a:ext>
            </a:extLst>
          </p:cNvPr>
          <p:cNvSpPr>
            <a:spLocks noGrp="1"/>
          </p:cNvSpPr>
          <p:nvPr>
            <p:ph type="title"/>
          </p:nvPr>
        </p:nvSpPr>
        <p:spPr>
          <a:xfrm>
            <a:off x="685802" y="609600"/>
            <a:ext cx="6282266" cy="1456267"/>
          </a:xfrm>
        </p:spPr>
        <p:txBody>
          <a:bodyPr>
            <a:normAutofit/>
          </a:bodyPr>
          <a:lstStyle/>
          <a:p>
            <a:r>
              <a:rPr lang="en-GB" dirty="0"/>
              <a:t>Now houses.</a:t>
            </a:r>
            <a:endParaRPr lang="en-US" dirty="0"/>
          </a:p>
        </p:txBody>
      </p:sp>
      <p:sp>
        <p:nvSpPr>
          <p:cNvPr id="3" name="Content Placeholder 2">
            <a:extLst>
              <a:ext uri="{FF2B5EF4-FFF2-40B4-BE49-F238E27FC236}">
                <a16:creationId xmlns:a16="http://schemas.microsoft.com/office/drawing/2014/main" xmlns="" id="{76C6CDAC-5F97-974C-BE1A-7D4F68EF97CF}"/>
              </a:ext>
            </a:extLst>
          </p:cNvPr>
          <p:cNvSpPr>
            <a:spLocks noGrp="1"/>
          </p:cNvSpPr>
          <p:nvPr>
            <p:ph idx="1"/>
          </p:nvPr>
        </p:nvSpPr>
        <p:spPr>
          <a:xfrm>
            <a:off x="685802" y="2142067"/>
            <a:ext cx="6282266" cy="3649133"/>
          </a:xfrm>
        </p:spPr>
        <p:txBody>
          <a:bodyPr>
            <a:normAutofit/>
          </a:bodyPr>
          <a:lstStyle/>
          <a:p>
            <a:r>
              <a:rPr lang="en-GB" dirty="0"/>
              <a:t>There </a:t>
            </a:r>
            <a:r>
              <a:rPr lang="en-GB" dirty="0" smtClean="0"/>
              <a:t>are houses </a:t>
            </a:r>
            <a:r>
              <a:rPr lang="en-GB" dirty="0"/>
              <a:t>that you will be put into. So if you have any older siblings you will be put in the same house for example, you have an older sister and she is in  </a:t>
            </a:r>
            <a:r>
              <a:rPr lang="en-GB" dirty="0" smtClean="0"/>
              <a:t>Burns</a:t>
            </a:r>
            <a:r>
              <a:rPr lang="en-GB" dirty="0"/>
              <a:t>, then you will be in </a:t>
            </a:r>
            <a:r>
              <a:rPr lang="en-GB" dirty="0" smtClean="0"/>
              <a:t>Burns</a:t>
            </a:r>
            <a:r>
              <a:rPr lang="en-GB" dirty="0"/>
              <a:t>.</a:t>
            </a:r>
          </a:p>
          <a:p>
            <a:r>
              <a:rPr lang="en-GB" dirty="0"/>
              <a:t>So the houses </a:t>
            </a:r>
            <a:r>
              <a:rPr lang="en-GB" dirty="0" smtClean="0"/>
              <a:t>are: Burns</a:t>
            </a:r>
            <a:r>
              <a:rPr lang="en-GB" dirty="0"/>
              <a:t>, Clyde, Rowling, and last but not least Wallace.</a:t>
            </a:r>
            <a:endParaRPr lang="en-US" dirty="0"/>
          </a:p>
        </p:txBody>
      </p:sp>
      <p:pic>
        <p:nvPicPr>
          <p:cNvPr id="4" name="Picture 4">
            <a:extLst>
              <a:ext uri="{FF2B5EF4-FFF2-40B4-BE49-F238E27FC236}">
                <a16:creationId xmlns:a16="http://schemas.microsoft.com/office/drawing/2014/main" xmlns="" id="{5C6AB8D3-91BD-9D48-A185-ADA4EEE1D45D}"/>
              </a:ext>
            </a:extLst>
          </p:cNvPr>
          <p:cNvPicPr>
            <a:picLocks noChangeAspect="1"/>
          </p:cNvPicPr>
          <p:nvPr/>
        </p:nvPicPr>
        <p:blipFill>
          <a:blip r:embed="rId3"/>
          <a:stretch>
            <a:fillRect/>
          </a:stretch>
        </p:blipFill>
        <p:spPr>
          <a:xfrm>
            <a:off x="8082870" y="990600"/>
            <a:ext cx="2461845"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0009681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F9114-11BD-7D42-8483-9179567324CA}"/>
              </a:ext>
            </a:extLst>
          </p:cNvPr>
          <p:cNvSpPr>
            <a:spLocks noGrp="1"/>
          </p:cNvSpPr>
          <p:nvPr>
            <p:ph type="title"/>
          </p:nvPr>
        </p:nvSpPr>
        <p:spPr>
          <a:xfrm>
            <a:off x="825909" y="808055"/>
            <a:ext cx="3979205" cy="1453363"/>
          </a:xfrm>
        </p:spPr>
        <p:txBody>
          <a:bodyPr>
            <a:normAutofit/>
          </a:bodyPr>
          <a:lstStyle/>
          <a:p>
            <a:r>
              <a:rPr lang="en-GB" dirty="0"/>
              <a:t>Classes.</a:t>
            </a:r>
            <a:endParaRPr lang="en-US" dirty="0"/>
          </a:p>
        </p:txBody>
      </p:sp>
      <p:sp>
        <p:nvSpPr>
          <p:cNvPr id="3" name="Content Placeholder 2">
            <a:extLst>
              <a:ext uri="{FF2B5EF4-FFF2-40B4-BE49-F238E27FC236}">
                <a16:creationId xmlns:a16="http://schemas.microsoft.com/office/drawing/2014/main" xmlns="" id="{F0CEA9CF-69C1-CC40-81AB-A264E7D24A58}"/>
              </a:ext>
            </a:extLst>
          </p:cNvPr>
          <p:cNvSpPr>
            <a:spLocks noGrp="1"/>
          </p:cNvSpPr>
          <p:nvPr>
            <p:ph idx="1"/>
          </p:nvPr>
        </p:nvSpPr>
        <p:spPr>
          <a:xfrm>
            <a:off x="802178" y="2261420"/>
            <a:ext cx="4002936" cy="3637935"/>
          </a:xfrm>
        </p:spPr>
        <p:txBody>
          <a:bodyPr>
            <a:normAutofit/>
          </a:bodyPr>
          <a:lstStyle/>
          <a:p>
            <a:r>
              <a:rPr lang="en-GB" dirty="0"/>
              <a:t>So your first period will start at </a:t>
            </a:r>
            <a:r>
              <a:rPr lang="en-GB" dirty="0" smtClean="0"/>
              <a:t>8:50</a:t>
            </a:r>
            <a:r>
              <a:rPr lang="en-GB" dirty="0"/>
              <a:t>.</a:t>
            </a:r>
          </a:p>
          <a:p>
            <a:r>
              <a:rPr lang="en-GB" dirty="0"/>
              <a:t>I know it’s </a:t>
            </a:r>
            <a:r>
              <a:rPr lang="en-GB" dirty="0" smtClean="0"/>
              <a:t>earlier than </a:t>
            </a:r>
            <a:r>
              <a:rPr lang="en-GB" dirty="0"/>
              <a:t>normal </a:t>
            </a:r>
            <a:r>
              <a:rPr lang="en-GB" dirty="0" smtClean="0"/>
              <a:t>at primary but </a:t>
            </a:r>
            <a:r>
              <a:rPr lang="en-GB" dirty="0"/>
              <a:t>we need a lot of education! </a:t>
            </a:r>
          </a:p>
          <a:p>
            <a:r>
              <a:rPr lang="en-GB" dirty="0"/>
              <a:t>You will get a </a:t>
            </a:r>
            <a:r>
              <a:rPr lang="en-GB" dirty="0" smtClean="0"/>
              <a:t>timetable </a:t>
            </a:r>
            <a:r>
              <a:rPr lang="en-GB" dirty="0"/>
              <a:t>with you classes for everyday.</a:t>
            </a:r>
          </a:p>
          <a:p>
            <a:endParaRPr lang="en-US" dirty="0"/>
          </a:p>
        </p:txBody>
      </p:sp>
      <p:pic>
        <p:nvPicPr>
          <p:cNvPr id="4" name="Picture 4">
            <a:extLst>
              <a:ext uri="{FF2B5EF4-FFF2-40B4-BE49-F238E27FC236}">
                <a16:creationId xmlns:a16="http://schemas.microsoft.com/office/drawing/2014/main" xmlns="" id="{05FF4C4E-8908-B144-9316-06190F9FB345}"/>
              </a:ext>
            </a:extLst>
          </p:cNvPr>
          <p:cNvPicPr>
            <a:picLocks noChangeAspect="1"/>
          </p:cNvPicPr>
          <p:nvPr/>
        </p:nvPicPr>
        <p:blipFill>
          <a:blip r:embed="rId3"/>
          <a:stretch>
            <a:fillRect/>
          </a:stretch>
        </p:blipFill>
        <p:spPr>
          <a:xfrm>
            <a:off x="5289752" y="1321100"/>
            <a:ext cx="6095593" cy="405356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8083415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B892E-2E96-DC49-BF74-72FC77F876B2}"/>
              </a:ext>
            </a:extLst>
          </p:cNvPr>
          <p:cNvSpPr>
            <a:spLocks noGrp="1"/>
          </p:cNvSpPr>
          <p:nvPr>
            <p:ph type="title"/>
          </p:nvPr>
        </p:nvSpPr>
        <p:spPr>
          <a:xfrm>
            <a:off x="825909" y="808055"/>
            <a:ext cx="3979205" cy="1453363"/>
          </a:xfrm>
        </p:spPr>
        <p:txBody>
          <a:bodyPr>
            <a:normAutofit/>
          </a:bodyPr>
          <a:lstStyle/>
          <a:p>
            <a:r>
              <a:rPr lang="en-GB" dirty="0"/>
              <a:t>School rules!</a:t>
            </a:r>
            <a:endParaRPr lang="en-US" dirty="0"/>
          </a:p>
        </p:txBody>
      </p:sp>
      <p:sp>
        <p:nvSpPr>
          <p:cNvPr id="3" name="Content Placeholder 2">
            <a:extLst>
              <a:ext uri="{FF2B5EF4-FFF2-40B4-BE49-F238E27FC236}">
                <a16:creationId xmlns:a16="http://schemas.microsoft.com/office/drawing/2014/main" xmlns="" id="{D5BFE2C0-BD52-E747-B20E-1E5860D3A8A6}"/>
              </a:ext>
            </a:extLst>
          </p:cNvPr>
          <p:cNvSpPr>
            <a:spLocks noGrp="1"/>
          </p:cNvSpPr>
          <p:nvPr>
            <p:ph idx="1"/>
          </p:nvPr>
        </p:nvSpPr>
        <p:spPr>
          <a:xfrm>
            <a:off x="802178" y="2261420"/>
            <a:ext cx="4002936" cy="3637935"/>
          </a:xfrm>
        </p:spPr>
        <p:txBody>
          <a:bodyPr>
            <a:normAutofit/>
          </a:bodyPr>
          <a:lstStyle/>
          <a:p>
            <a:r>
              <a:rPr lang="en-GB" dirty="0"/>
              <a:t>For the rules </a:t>
            </a:r>
            <a:r>
              <a:rPr lang="en-GB" dirty="0" smtClean="0"/>
              <a:t>there is nothing </a:t>
            </a:r>
            <a:r>
              <a:rPr lang="en-GB" dirty="0"/>
              <a:t>that </a:t>
            </a:r>
            <a:r>
              <a:rPr lang="en-GB" dirty="0" smtClean="0"/>
              <a:t>is scary.  </a:t>
            </a:r>
            <a:r>
              <a:rPr lang="en-GB" dirty="0"/>
              <a:t>I</a:t>
            </a:r>
            <a:r>
              <a:rPr lang="en-GB" dirty="0" smtClean="0"/>
              <a:t>t’s </a:t>
            </a:r>
            <a:r>
              <a:rPr lang="en-GB" dirty="0"/>
              <a:t>just things </a:t>
            </a:r>
            <a:r>
              <a:rPr lang="en-GB" dirty="0" smtClean="0"/>
              <a:t>you’re </a:t>
            </a:r>
            <a:r>
              <a:rPr lang="en-GB" dirty="0"/>
              <a:t>not allowed to do in </a:t>
            </a:r>
            <a:r>
              <a:rPr lang="en-GB" dirty="0" smtClean="0"/>
              <a:t>class, like </a:t>
            </a:r>
            <a:r>
              <a:rPr lang="en-GB" dirty="0"/>
              <a:t>no food or </a:t>
            </a:r>
            <a:r>
              <a:rPr lang="en-GB" dirty="0" smtClean="0"/>
              <a:t>juice in class, </a:t>
            </a:r>
            <a:r>
              <a:rPr lang="en-GB" dirty="0"/>
              <a:t>no phones in class or you’ll get it taken off you. You need to have the correct school </a:t>
            </a:r>
            <a:r>
              <a:rPr lang="en-GB" dirty="0" smtClean="0"/>
              <a:t>uniform, including your </a:t>
            </a:r>
            <a:r>
              <a:rPr lang="en-GB" dirty="0" err="1" smtClean="0"/>
              <a:t>p.e</a:t>
            </a:r>
            <a:r>
              <a:rPr lang="en-GB" dirty="0" smtClean="0"/>
              <a:t> </a:t>
            </a:r>
            <a:r>
              <a:rPr lang="en-GB" dirty="0"/>
              <a:t>kit!  </a:t>
            </a:r>
          </a:p>
        </p:txBody>
      </p:sp>
      <p:pic>
        <p:nvPicPr>
          <p:cNvPr id="4" name="Picture 4">
            <a:extLst>
              <a:ext uri="{FF2B5EF4-FFF2-40B4-BE49-F238E27FC236}">
                <a16:creationId xmlns:a16="http://schemas.microsoft.com/office/drawing/2014/main" xmlns="" id="{1FC78CDA-E655-D64D-8C5F-55BFDCC2BEB9}"/>
              </a:ext>
            </a:extLst>
          </p:cNvPr>
          <p:cNvPicPr>
            <a:picLocks noChangeAspect="1"/>
          </p:cNvPicPr>
          <p:nvPr/>
        </p:nvPicPr>
        <p:blipFill>
          <a:blip r:embed="rId3"/>
          <a:stretch>
            <a:fillRect/>
          </a:stretch>
        </p:blipFill>
        <p:spPr>
          <a:xfrm>
            <a:off x="5289752" y="1100135"/>
            <a:ext cx="6095593" cy="44954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8370381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A6D949-F07B-844E-81E7-B36D1B985129}"/>
              </a:ext>
            </a:extLst>
          </p:cNvPr>
          <p:cNvSpPr>
            <a:spLocks noGrp="1"/>
          </p:cNvSpPr>
          <p:nvPr>
            <p:ph type="title"/>
          </p:nvPr>
        </p:nvSpPr>
        <p:spPr>
          <a:xfrm>
            <a:off x="685802" y="609600"/>
            <a:ext cx="6282266" cy="1456267"/>
          </a:xfrm>
        </p:spPr>
        <p:txBody>
          <a:bodyPr>
            <a:normAutofit/>
          </a:bodyPr>
          <a:lstStyle/>
          <a:p>
            <a:r>
              <a:rPr lang="en-GB" dirty="0"/>
              <a:t>Break/lunch.</a:t>
            </a:r>
            <a:endParaRPr lang="en-US" dirty="0"/>
          </a:p>
        </p:txBody>
      </p:sp>
      <p:sp>
        <p:nvSpPr>
          <p:cNvPr id="3" name="Content Placeholder 2">
            <a:extLst>
              <a:ext uri="{FF2B5EF4-FFF2-40B4-BE49-F238E27FC236}">
                <a16:creationId xmlns:a16="http://schemas.microsoft.com/office/drawing/2014/main" xmlns="" id="{818A2623-391A-C146-9874-3E3068666E59}"/>
              </a:ext>
            </a:extLst>
          </p:cNvPr>
          <p:cNvSpPr>
            <a:spLocks noGrp="1"/>
          </p:cNvSpPr>
          <p:nvPr>
            <p:ph idx="1"/>
          </p:nvPr>
        </p:nvSpPr>
        <p:spPr>
          <a:xfrm>
            <a:off x="685802" y="2142067"/>
            <a:ext cx="6282266" cy="3649133"/>
          </a:xfrm>
        </p:spPr>
        <p:txBody>
          <a:bodyPr>
            <a:normAutofit/>
          </a:bodyPr>
          <a:lstStyle/>
          <a:p>
            <a:r>
              <a:rPr lang="en-GB" dirty="0" smtClean="0"/>
              <a:t>No S</a:t>
            </a:r>
            <a:r>
              <a:rPr lang="en-GB" dirty="0" smtClean="0"/>
              <a:t>1 pupils are </a:t>
            </a:r>
            <a:r>
              <a:rPr lang="en-GB" dirty="0"/>
              <a:t>not allowed to go down to the shopping </a:t>
            </a:r>
            <a:r>
              <a:rPr lang="en-GB" dirty="0" smtClean="0"/>
              <a:t>centre. </a:t>
            </a:r>
            <a:r>
              <a:rPr lang="en-GB" dirty="0"/>
              <a:t>When you are </a:t>
            </a:r>
            <a:r>
              <a:rPr lang="en-GB" dirty="0" smtClean="0"/>
              <a:t>S2 </a:t>
            </a:r>
            <a:r>
              <a:rPr lang="en-GB" dirty="0"/>
              <a:t>you can go </a:t>
            </a:r>
            <a:r>
              <a:rPr lang="en-GB" dirty="0" smtClean="0"/>
              <a:t>down at lunchtime.</a:t>
            </a:r>
            <a:endParaRPr lang="en-GB" dirty="0"/>
          </a:p>
          <a:p>
            <a:r>
              <a:rPr lang="en-GB" dirty="0"/>
              <a:t>So don’t try </a:t>
            </a:r>
            <a:r>
              <a:rPr lang="en-GB" dirty="0" smtClean="0">
                <a:sym typeface="Wingdings" pitchFamily="2" charset="2"/>
              </a:rPr>
              <a:t></a:t>
            </a:r>
            <a:endParaRPr lang="en-GB" dirty="0"/>
          </a:p>
          <a:p>
            <a:r>
              <a:rPr lang="en-GB" dirty="0"/>
              <a:t>And try to eat </a:t>
            </a:r>
            <a:r>
              <a:rPr lang="en-GB" dirty="0" smtClean="0"/>
              <a:t>healthily!</a:t>
            </a:r>
            <a:endParaRPr lang="en-GB" dirty="0"/>
          </a:p>
        </p:txBody>
      </p:sp>
      <p:pic>
        <p:nvPicPr>
          <p:cNvPr id="4" name="Picture 4">
            <a:extLst>
              <a:ext uri="{FF2B5EF4-FFF2-40B4-BE49-F238E27FC236}">
                <a16:creationId xmlns:a16="http://schemas.microsoft.com/office/drawing/2014/main" xmlns="" id="{56C5FE7F-FA45-6040-98CE-566CA918C036}"/>
              </a:ext>
            </a:extLst>
          </p:cNvPr>
          <p:cNvPicPr>
            <a:picLocks noChangeAspect="1"/>
          </p:cNvPicPr>
          <p:nvPr/>
        </p:nvPicPr>
        <p:blipFill>
          <a:blip r:embed="rId3"/>
          <a:stretch>
            <a:fillRect/>
          </a:stretch>
        </p:blipFill>
        <p:spPr>
          <a:xfrm>
            <a:off x="7590936" y="1263916"/>
            <a:ext cx="3445714" cy="425396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406448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73123-8E01-8343-A58D-0BC6F8BD80F4}"/>
              </a:ext>
            </a:extLst>
          </p:cNvPr>
          <p:cNvSpPr>
            <a:spLocks noGrp="1"/>
          </p:cNvSpPr>
          <p:nvPr>
            <p:ph type="title"/>
          </p:nvPr>
        </p:nvSpPr>
        <p:spPr>
          <a:xfrm>
            <a:off x="685801" y="609600"/>
            <a:ext cx="5219699" cy="1456267"/>
          </a:xfrm>
        </p:spPr>
        <p:txBody>
          <a:bodyPr>
            <a:normAutofit/>
          </a:bodyPr>
          <a:lstStyle/>
          <a:p>
            <a:r>
              <a:rPr lang="en-GB" dirty="0"/>
              <a:t>Merits!</a:t>
            </a:r>
            <a:endParaRPr lang="en-US" dirty="0"/>
          </a:p>
        </p:txBody>
      </p:sp>
      <p:sp>
        <p:nvSpPr>
          <p:cNvPr id="3" name="Content Placeholder 2">
            <a:extLst>
              <a:ext uri="{FF2B5EF4-FFF2-40B4-BE49-F238E27FC236}">
                <a16:creationId xmlns:a16="http://schemas.microsoft.com/office/drawing/2014/main" xmlns="" id="{683EBB6F-AFB9-2B46-8A63-4B574D677878}"/>
              </a:ext>
            </a:extLst>
          </p:cNvPr>
          <p:cNvSpPr>
            <a:spLocks noGrp="1"/>
          </p:cNvSpPr>
          <p:nvPr>
            <p:ph idx="1"/>
          </p:nvPr>
        </p:nvSpPr>
        <p:spPr>
          <a:xfrm>
            <a:off x="685801" y="2142067"/>
            <a:ext cx="5219699" cy="3649133"/>
          </a:xfrm>
        </p:spPr>
        <p:txBody>
          <a:bodyPr>
            <a:normAutofit/>
          </a:bodyPr>
          <a:lstStyle/>
          <a:p>
            <a:r>
              <a:rPr lang="en-GB" dirty="0"/>
              <a:t>So merits are like a </a:t>
            </a:r>
            <a:r>
              <a:rPr lang="en-GB" dirty="0" smtClean="0"/>
              <a:t>point you get given in class when you do something good. </a:t>
            </a:r>
            <a:r>
              <a:rPr lang="en-GB" dirty="0"/>
              <a:t>Y</a:t>
            </a:r>
            <a:r>
              <a:rPr lang="en-GB" dirty="0" smtClean="0"/>
              <a:t>ou </a:t>
            </a:r>
            <a:r>
              <a:rPr lang="en-GB" dirty="0"/>
              <a:t>need a lot to go on </a:t>
            </a:r>
            <a:r>
              <a:rPr lang="en-GB" dirty="0" smtClean="0"/>
              <a:t>rewards trips </a:t>
            </a:r>
            <a:r>
              <a:rPr lang="en-GB" dirty="0"/>
              <a:t>and stuff. You will even get a </a:t>
            </a:r>
            <a:r>
              <a:rPr lang="en-GB" dirty="0" smtClean="0"/>
              <a:t>certificate!</a:t>
            </a:r>
            <a:endParaRPr lang="en-GB" dirty="0"/>
          </a:p>
          <a:p>
            <a:r>
              <a:rPr lang="en-GB" dirty="0"/>
              <a:t>It’s a good moment to have.</a:t>
            </a:r>
          </a:p>
          <a:p>
            <a:endParaRPr lang="en-US" dirty="0"/>
          </a:p>
        </p:txBody>
      </p:sp>
      <p:pic>
        <p:nvPicPr>
          <p:cNvPr id="4" name="Picture 4">
            <a:extLst>
              <a:ext uri="{FF2B5EF4-FFF2-40B4-BE49-F238E27FC236}">
                <a16:creationId xmlns:a16="http://schemas.microsoft.com/office/drawing/2014/main" xmlns="" id="{46C43FD6-D7D3-B94B-8D71-C8A9157352FF}"/>
              </a:ext>
            </a:extLst>
          </p:cNvPr>
          <p:cNvPicPr>
            <a:picLocks noChangeAspect="1"/>
          </p:cNvPicPr>
          <p:nvPr/>
        </p:nvPicPr>
        <p:blipFill rotWithShape="1">
          <a:blip r:embed="rId3"/>
          <a:srcRect l="14873" r="17435" b="2"/>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3303554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226DB-8D32-904A-8C8B-CE589C0E8956}"/>
              </a:ext>
            </a:extLst>
          </p:cNvPr>
          <p:cNvSpPr>
            <a:spLocks noGrp="1"/>
          </p:cNvSpPr>
          <p:nvPr>
            <p:ph type="title"/>
          </p:nvPr>
        </p:nvSpPr>
        <p:spPr>
          <a:xfrm>
            <a:off x="825909" y="808055"/>
            <a:ext cx="3979205" cy="1453363"/>
          </a:xfrm>
        </p:spPr>
        <p:txBody>
          <a:bodyPr>
            <a:normAutofit/>
          </a:bodyPr>
          <a:lstStyle/>
          <a:p>
            <a:r>
              <a:rPr lang="en-GB" dirty="0"/>
              <a:t>Last </a:t>
            </a:r>
            <a:r>
              <a:rPr lang="en-GB" dirty="0" smtClean="0"/>
              <a:t>information.</a:t>
            </a:r>
            <a:endParaRPr lang="en-US" dirty="0"/>
          </a:p>
        </p:txBody>
      </p:sp>
      <p:sp>
        <p:nvSpPr>
          <p:cNvPr id="3" name="Content Placeholder 2">
            <a:extLst>
              <a:ext uri="{FF2B5EF4-FFF2-40B4-BE49-F238E27FC236}">
                <a16:creationId xmlns:a16="http://schemas.microsoft.com/office/drawing/2014/main" xmlns="" id="{B139D591-DF9E-2145-8BBA-BF771F29490D}"/>
              </a:ext>
            </a:extLst>
          </p:cNvPr>
          <p:cNvSpPr>
            <a:spLocks noGrp="1"/>
          </p:cNvSpPr>
          <p:nvPr>
            <p:ph idx="1"/>
          </p:nvPr>
        </p:nvSpPr>
        <p:spPr>
          <a:xfrm>
            <a:off x="802178" y="2261420"/>
            <a:ext cx="4002936" cy="3637935"/>
          </a:xfrm>
        </p:spPr>
        <p:txBody>
          <a:bodyPr>
            <a:normAutofit/>
          </a:bodyPr>
          <a:lstStyle/>
          <a:p>
            <a:r>
              <a:rPr lang="en-GB" dirty="0"/>
              <a:t>That’s all I guess. Just </a:t>
            </a:r>
            <a:r>
              <a:rPr lang="en-GB"/>
              <a:t>try hard, work hard and </a:t>
            </a:r>
            <a:r>
              <a:rPr lang="en-GB" dirty="0"/>
              <a:t>get close to your goals!</a:t>
            </a:r>
            <a:endParaRPr lang="en-US" dirty="0"/>
          </a:p>
        </p:txBody>
      </p:sp>
      <p:pic>
        <p:nvPicPr>
          <p:cNvPr id="4" name="Picture 4">
            <a:extLst>
              <a:ext uri="{FF2B5EF4-FFF2-40B4-BE49-F238E27FC236}">
                <a16:creationId xmlns:a16="http://schemas.microsoft.com/office/drawing/2014/main" xmlns="" id="{57B38354-FEF7-FF40-9FA4-77A03FEFDE57}"/>
              </a:ext>
            </a:extLst>
          </p:cNvPr>
          <p:cNvPicPr>
            <a:picLocks noChangeAspect="1"/>
          </p:cNvPicPr>
          <p:nvPr/>
        </p:nvPicPr>
        <p:blipFill>
          <a:blip r:embed="rId3"/>
          <a:stretch>
            <a:fillRect/>
          </a:stretch>
        </p:blipFill>
        <p:spPr>
          <a:xfrm>
            <a:off x="5817971" y="796413"/>
            <a:ext cx="5039155"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99039827"/>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0</TotalTime>
  <Words>313</Words>
  <Application>Microsoft Office PowerPoint</Application>
  <PresentationFormat>Custom</PresentationFormat>
  <Paragraphs>23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Celestial</vt:lpstr>
      <vt:lpstr>Hello new s1’s!!</vt:lpstr>
      <vt:lpstr>School stuff</vt:lpstr>
      <vt:lpstr>Now houses.</vt:lpstr>
      <vt:lpstr>Classes.</vt:lpstr>
      <vt:lpstr>School rules!</vt:lpstr>
      <vt:lpstr>Break/lunch.</vt:lpstr>
      <vt:lpstr>Merits!</vt:lpstr>
      <vt:lpstr>Last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new s1’s!!</dc:title>
  <dc:creator>Re-na Zhang</dc:creator>
  <cp:lastModifiedBy>AMcCracken</cp:lastModifiedBy>
  <cp:revision>4</cp:revision>
  <dcterms:created xsi:type="dcterms:W3CDTF">2020-05-16T08:25:21Z</dcterms:created>
  <dcterms:modified xsi:type="dcterms:W3CDTF">2020-05-18T14:07:32Z</dcterms:modified>
</cp:coreProperties>
</file>